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handoutMasterIdLst>
    <p:handoutMasterId r:id="rId16"/>
  </p:handoutMasterIdLst>
  <p:sldIdLst>
    <p:sldId id="256" r:id="rId3"/>
    <p:sldId id="260" r:id="rId5"/>
    <p:sldId id="257" r:id="rId6"/>
    <p:sldId id="263" r:id="rId7"/>
    <p:sldId id="261" r:id="rId8"/>
    <p:sldId id="265" r:id="rId9"/>
    <p:sldId id="259" r:id="rId10"/>
    <p:sldId id="267" r:id="rId11"/>
    <p:sldId id="268" r:id="rId12"/>
    <p:sldId id="269" r:id="rId13"/>
    <p:sldId id="264"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643" y="72"/>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iconchunking_colorful2">
  <dgm:title val="iconchunking_colorful2"/>
  <dgm:desc val="iconchunking_colorful2"/>
  <dgm:catLst>
    <dgm:cat type="Other" pri="2"/>
  </dgm:catLst>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fgShp">
    <dgm:fillClrLst meth="repeat">
      <a:schemeClr val="bg1"/>
    </dgm:fillClrLst>
    <dgm:linClrLst meth="repeat">
      <a:schemeClr val="lt1">
        <a:alpha val="0"/>
      </a:schemeClr>
    </dgm:linClrLst>
    <dgm:effectClrLst/>
    <dgm:txLinClrLst/>
    <dgm:txFillClrLst meth="repeat">
      <a:schemeClr val="dk1"/>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FEB91A50-C686-4934-BF7B-05A6134A6AB8}" type="doc">
      <dgm:prSet loTypeId="urn:microsoft.com/office/officeart/2005/8/layout/hList2" loCatId="relationship" qsTypeId="urn:microsoft.com/office/officeart/2005/8/quickstyle/3d1" qsCatId="3D" csTypeId="urn:microsoft.com/office/officeart/2005/8/colors/iconchunking_colorful2" csCatId="other" phldr="1"/>
      <dgm:spPr/>
      <dgm:t>
        <a:bodyPr/>
        <a:lstStyle/>
        <a:p>
          <a:endParaRPr lang="en-US"/>
        </a:p>
      </dgm:t>
    </dgm:pt>
    <dgm:pt modelId="{EA8D637E-4956-43EC-BAA5-7A0781DF1F8B}" type="pres">
      <dgm:prSet presAssocID="{FEB91A50-C686-4934-BF7B-05A6134A6AB8}" presName="linearFlow" presStyleCnt="0">
        <dgm:presLayoutVars>
          <dgm:dir/>
          <dgm:animLvl val="lvl"/>
          <dgm:resizeHandles/>
        </dgm:presLayoutVars>
      </dgm:prSet>
      <dgm:spPr/>
    </dgm:pt>
  </dgm:ptLst>
  <dgm:cxnLst>
    <dgm:cxn modelId="{0E40BECB-7558-4724-B96D-73AF9A9F892F}" type="presOf" srcId="{FEB91A50-C686-4934-BF7B-05A6134A6AB8}" destId="{EA8D637E-4956-43EC-BAA5-7A0781DF1F8B}" srcOrd="0" destOrd="0" presId="urn:microsoft.com/office/officeart/2005/8/layout/h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parTxLTRAlign" val="r"/>
                <dgm:param type="parTxRTLAlign" val="r"/>
                <dgm:param type="txAnchorVert" val="t"/>
              </dgm:alg>
              <dgm:shape xmlns:r="http://schemas.openxmlformats.org/officeDocument/2006/relationships" type="rect" r:blip="" rot="270">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type="rect" r:blip="" rot="90">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fld>
            <a:endParaRPr lang="en-US" dirty="0"/>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blip>
          <a:srcRect/>
          <a:stretch>
            <a:fillRect/>
          </a:stretch>
        </p:blipFill>
        <p:spPr bwMode="auto">
          <a:xfrm>
            <a:off x="0" y="-1"/>
            <a:ext cx="12192003" cy="6858001"/>
          </a:xfrm>
          <a:prstGeom prst="rect">
            <a:avLst/>
          </a:prstGeom>
          <a:noFill/>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5" name="Rectangle 8"/>
            <p:cNvSpPr>
              <a:spLocks noChangeArrowheads="1"/>
            </p:cNvSpPr>
            <p:nvPr/>
          </p:nvSpPr>
          <p:spPr bwMode="auto">
            <a:xfrm>
              <a:off x="414338" y="9525"/>
              <a:ext cx="28575" cy="4481513"/>
            </a:xfrm>
            <a:prstGeom prst="rect">
              <a:avLst/>
            </a:prstGeom>
            <a:grpFill/>
            <a:ln>
              <a:noFill/>
            </a:ln>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0" name="Rectangle 33"/>
            <p:cNvSpPr>
              <a:spLocks noChangeArrowheads="1"/>
            </p:cNvSpPr>
            <p:nvPr/>
          </p:nvSpPr>
          <p:spPr bwMode="auto">
            <a:xfrm>
              <a:off x="642938" y="6610350"/>
              <a:ext cx="23813" cy="242888"/>
            </a:xfrm>
            <a:prstGeom prst="rect">
              <a:avLst/>
            </a:prstGeom>
            <a:grpFill/>
            <a:ln>
              <a:noFill/>
            </a:ln>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52" name="Rectangle 45"/>
            <p:cNvSpPr>
              <a:spLocks noChangeArrowheads="1"/>
            </p:cNvSpPr>
            <p:nvPr/>
          </p:nvSpPr>
          <p:spPr bwMode="auto">
            <a:xfrm>
              <a:off x="1228725" y="4662488"/>
              <a:ext cx="23813" cy="2181225"/>
            </a:xfrm>
            <a:prstGeom prst="rect">
              <a:avLst/>
            </a:prstGeom>
            <a:grpFill/>
            <a:ln>
              <a:noFill/>
            </a:ln>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8" cstate="email">
            <a:alphaModFix amt="30000"/>
            <a:duotone>
              <a:prstClr val="black"/>
              <a:schemeClr val="tx2">
                <a:tint val="45000"/>
                <a:satMod val="400000"/>
              </a:schemeClr>
            </a:duotone>
          </a:blip>
          <a:srcRect/>
          <a:stretch>
            <a:fillRect/>
          </a:stretch>
        </p:blipFill>
        <p:spPr bwMode="auto">
          <a:xfrm>
            <a:off x="0" y="-1"/>
            <a:ext cx="12192003" cy="6858001"/>
          </a:xfrm>
          <a:prstGeom prst="rect">
            <a:avLst/>
          </a:prstGeom>
          <a:noFill/>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p:spPr>
          </p:sp>
          <p:sp>
            <p:nvSpPr>
              <p:cNvPr id="37" name="Rectangle 21"/>
              <p:cNvSpPr>
                <a:spLocks noChangeArrowheads="1"/>
              </p:cNvSpPr>
              <p:nvPr/>
            </p:nvSpPr>
            <p:spPr bwMode="auto">
              <a:xfrm>
                <a:off x="133350" y="4662488"/>
                <a:ext cx="23813" cy="2181225"/>
              </a:xfrm>
              <a:prstGeom prst="rect">
                <a:avLst/>
              </a:prstGeom>
              <a:grpFill/>
              <a:ln>
                <a:noFill/>
              </a:ln>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 name="Rectangle 41"/>
              <p:cNvSpPr>
                <a:spLocks noChangeArrowheads="1"/>
              </p:cNvSpPr>
              <p:nvPr/>
            </p:nvSpPr>
            <p:spPr bwMode="auto">
              <a:xfrm>
                <a:off x="11939587" y="6596063"/>
                <a:ext cx="23813" cy="252413"/>
              </a:xfrm>
              <a:prstGeom prst="rect">
                <a:avLst/>
              </a:prstGeom>
              <a:grpFill/>
              <a:ln>
                <a:noFill/>
              </a:ln>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1.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0.xml"/><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xml"/><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2.xml"/><Relationship Id="rId7" Type="http://schemas.openxmlformats.org/officeDocument/2006/relationships/image" Target="../media/image7.png"/><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duotone>
              <a:schemeClr val="bg2">
                <a:shade val="88000"/>
                <a:hueMod val="106000"/>
                <a:satMod val="140000"/>
                <a:lumMod val="54000"/>
              </a:schemeClr>
              <a:schemeClr val="bg2">
                <a:tint val="98000"/>
                <a:hueMod val="90000"/>
                <a:satMod val="150000"/>
                <a:lumMod val="160000"/>
              </a:schemeClr>
            </a:duotone>
          </a:blip>
          <a:stretch>
            <a:fillRect/>
          </a:stretch>
        </a:blipFill>
        <a:effectLst/>
      </p:bgPr>
    </p:bg>
    <p:spTree>
      <p:nvGrpSpPr>
        <p:cNvPr id="1" name=""/>
        <p:cNvGrpSpPr/>
        <p:nvPr/>
      </p:nvGrpSpPr>
      <p:grpSpPr>
        <a:xfrm>
          <a:off x="0" y="0"/>
          <a:ext cx="0" cy="0"/>
          <a:chOff x="0" y="0"/>
          <a:chExt cx="0" cy="0"/>
        </a:xfrm>
      </p:grpSpPr>
      <p:grpSp>
        <p:nvGrpSpPr>
          <p:cNvPr id="122" name="Group 121"/>
          <p:cNvGrpSpPr>
            <a:grpSpLocks noGrp="1" noRot="1" noChangeAspect="1" noMove="1" noResize="1" noUngrp="1"/>
          </p:cNvGrpSpPr>
          <p:nvPr/>
        </p:nvGrpSpPr>
        <p:grpSpPr>
          <a:xfrm>
            <a:off x="0" y="-1"/>
            <a:ext cx="12192003" cy="6858001"/>
            <a:chOff x="0" y="-1"/>
            <a:chExt cx="12192003" cy="6858001"/>
          </a:xfrm>
        </p:grpSpPr>
        <p:sp useBgFill="1">
          <p:nvSpPr>
            <p:cNvPr id="123" name="Rectangle 122"/>
            <p:cNvSpPr/>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4" name="Picture 2"/>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pic>
        <p:nvPicPr>
          <p:cNvPr id="5" name="Picture 4" descr="Lightbulb"/>
          <p:cNvPicPr>
            <a:picLocks noChangeAspect="1"/>
          </p:cNvPicPr>
          <p:nvPr/>
        </p:nvPicPr>
        <p:blipFill rotWithShape="1">
          <a:blip r:embed="rId3" cstate="email"/>
          <a:srcRect l="29"/>
          <a:stretch>
            <a:fillRect/>
          </a:stretch>
        </p:blipFill>
        <p:spPr>
          <a:xfrm>
            <a:off x="3611" y="10"/>
            <a:ext cx="12188389" cy="6857990"/>
          </a:xfrm>
          <a:prstGeom prst="rect">
            <a:avLst/>
          </a:prstGeom>
        </p:spPr>
      </p:pic>
      <p:grpSp>
        <p:nvGrpSpPr>
          <p:cNvPr id="126" name="Group 125"/>
          <p:cNvGrpSpPr>
            <a:grpSpLocks noGrp="1" noRot="1" noChangeAspect="1" noMove="1" noResize="1" noUngrp="1"/>
          </p:cNvGrpSpPr>
          <p:nvPr/>
        </p:nvGrpSpPr>
        <p:grpSpPr>
          <a:xfrm>
            <a:off x="605895" y="2235200"/>
            <a:ext cx="10982062" cy="2396067"/>
            <a:chOff x="605895" y="2235200"/>
            <a:chExt cx="10982062" cy="2396067"/>
          </a:xfrm>
        </p:grpSpPr>
        <p:sp>
          <p:nvSpPr>
            <p:cNvPr id="127" name="Round Diagonal Corner Rectangle 7"/>
            <p:cNvSpPr/>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8" name="Group 127"/>
            <p:cNvGrpSpPr/>
            <p:nvPr/>
          </p:nvGrpSpPr>
          <p:grpSpPr>
            <a:xfrm>
              <a:off x="605895" y="2900097"/>
              <a:ext cx="10982062" cy="1211524"/>
              <a:chOff x="605895" y="2900097"/>
              <a:chExt cx="10982062" cy="1211524"/>
            </a:xfrm>
          </p:grpSpPr>
          <p:sp>
            <p:nvSpPr>
              <p:cNvPr id="129" name="Freeform 32"/>
              <p:cNvSpPr/>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0" name="Freeform 33"/>
              <p:cNvSpPr>
                <a:spLocks noEditPoints="1"/>
              </p:cNvSpPr>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1" name="Freeform 34"/>
              <p:cNvSpPr>
                <a:spLocks noEditPoints="1"/>
              </p:cNvSpPr>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2" name="Freeform 37"/>
              <p:cNvSpPr/>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3" name="Freeform 35"/>
              <p:cNvSpPr/>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4" name="Freeform 36"/>
              <p:cNvSpPr>
                <a:spLocks noEditPoints="1"/>
              </p:cNvSpPr>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5" name="Freeform 38"/>
              <p:cNvSpPr>
                <a:spLocks noEditPoints="1"/>
              </p:cNvSpPr>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6" name="Freeform 39"/>
              <p:cNvSpPr/>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7" name="Freeform 40"/>
              <p:cNvSpPr>
                <a:spLocks noEditPoints="1"/>
              </p:cNvSpPr>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8" name="Rectangle 41"/>
              <p:cNvSpPr>
                <a:spLocks noChangeArrowheads="1"/>
              </p:cNvSpPr>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139" name="Freeform 32"/>
              <p:cNvSpPr/>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0" name="Freeform 33"/>
              <p:cNvSpPr>
                <a:spLocks noEditPoints="1"/>
              </p:cNvSpPr>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1" name="Freeform 34"/>
              <p:cNvSpPr>
                <a:spLocks noEditPoints="1"/>
              </p:cNvSpPr>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2" name="Freeform 37"/>
              <p:cNvSpPr/>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3" name="Freeform 35"/>
              <p:cNvSpPr/>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4" name="Freeform 36"/>
              <p:cNvSpPr>
                <a:spLocks noEditPoints="1"/>
              </p:cNvSpPr>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5" name="Freeform 38"/>
              <p:cNvSpPr>
                <a:spLocks noEditPoints="1"/>
              </p:cNvSpPr>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6" name="Freeform 39"/>
              <p:cNvSpPr/>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7" name="Freeform 40"/>
              <p:cNvSpPr>
                <a:spLocks noEditPoints="1"/>
              </p:cNvSpPr>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8" name="Rectangle 41"/>
              <p:cNvSpPr>
                <a:spLocks noChangeArrowheads="1"/>
              </p:cNvSpPr>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p:cNvSpPr>
            <a:spLocks noGrp="1"/>
          </p:cNvSpPr>
          <p:nvPr>
            <p:ph type="ctrTitle"/>
          </p:nvPr>
        </p:nvSpPr>
        <p:spPr>
          <a:xfrm>
            <a:off x="2667000" y="2328334"/>
            <a:ext cx="6858000" cy="1884572"/>
          </a:xfrm>
        </p:spPr>
        <p:txBody>
          <a:bodyPr>
            <a:normAutofit/>
          </a:bodyPr>
          <a:lstStyle/>
          <a:p>
            <a:pPr algn="ctr"/>
            <a:r>
              <a:rPr lang="en-US" sz="4400" dirty="0">
                <a:latin typeface="Cambria Math" panose="02040503050406030204" pitchFamily="18" charset="0"/>
                <a:ea typeface="Cambria Math" panose="02040503050406030204" pitchFamily="18" charset="0"/>
              </a:rPr>
              <a:t>Web-Based Facial Authentication System</a:t>
            </a:r>
            <a:endParaRPr lang="en-US" sz="4400" dirty="0">
              <a:latin typeface="Cambria Math" panose="02040503050406030204" pitchFamily="18" charset="0"/>
              <a:ea typeface="Cambria Math" panose="020405030504060302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Math" panose="02040503050406030204" pitchFamily="18" charset="0"/>
                <a:ea typeface="Cambria Math" panose="02040503050406030204" pitchFamily="18" charset="0"/>
              </a:rPr>
              <a:t>GIT HUB </a:t>
            </a:r>
            <a:endParaRPr lang="en-US" dirty="0">
              <a:latin typeface="Cambria Math" panose="02040503050406030204" pitchFamily="18" charset="0"/>
              <a:ea typeface="Cambria Math" panose="02040503050406030204" pitchFamily="18" charset="0"/>
            </a:endParaRPr>
          </a:p>
        </p:txBody>
      </p:sp>
      <p:pic>
        <p:nvPicPr>
          <p:cNvPr id="3" name="Content Placeholder 7"/>
          <p:cNvPicPr>
            <a:picLocks noChangeAspect="1"/>
          </p:cNvPicPr>
          <p:nvPr/>
        </p:nvPicPr>
        <p:blipFill>
          <a:blip r:embed="rId1"/>
          <a:stretch>
            <a:fillRect/>
          </a:stretch>
        </p:blipFill>
        <p:spPr>
          <a:xfrm>
            <a:off x="2187057" y="1983552"/>
            <a:ext cx="7345363" cy="3717452"/>
          </a:xfrm>
          <a:custGeom>
            <a:avLst/>
            <a:gdLst/>
            <a:ahLst/>
            <a:cxnLst/>
            <a:rect l="l" t="t" r="r" b="b"/>
            <a:pathLst>
              <a:path w="7345363" h="5761037">
                <a:moveTo>
                  <a:pt x="0" y="0"/>
                </a:moveTo>
                <a:lnTo>
                  <a:pt x="7345363" y="0"/>
                </a:lnTo>
                <a:lnTo>
                  <a:pt x="7345363" y="5761037"/>
                </a:lnTo>
                <a:lnTo>
                  <a:pt x="0" y="5761037"/>
                </a:lnTo>
                <a:close/>
              </a:path>
            </a:pathLst>
          </a:cu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9" name="Picture 2"/>
          <p:cNvPicPr>
            <a:picLocks noGrp="1" noRot="1" noChangeAspect="1" noMove="1" noResize="1" noEditPoints="1" noAdjustHandles="1" noChangeArrowheads="1" noChangeShapeType="1" noCrop="1"/>
          </p:cNvPicPr>
          <p:nvPr/>
        </p:nvPicPr>
        <p:blipFill>
          <a:blip r:embed="rId1">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nvGrpSpPr>
          <p:cNvPr id="151" name="Group 150"/>
          <p:cNvGrpSpPr>
            <a:grpSpLocks noGrp="1" noRot="1" noChangeAspect="1" noMove="1" noResize="1" noUngrp="1"/>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52" name="Rectangle 5"/>
            <p:cNvSpPr>
              <a:spLocks noChangeArrowheads="1"/>
            </p:cNvSpPr>
            <p:nvPr/>
          </p:nvSpPr>
          <p:spPr bwMode="auto">
            <a:xfrm>
              <a:off x="1209675" y="4763"/>
              <a:ext cx="23813" cy="2181225"/>
            </a:xfrm>
            <a:prstGeom prst="rect">
              <a:avLst/>
            </a:prstGeom>
            <a:grpFill/>
            <a:ln>
              <a:noFill/>
            </a:ln>
          </p:spPr>
        </p:sp>
        <p:sp>
          <p:nvSpPr>
            <p:cNvPr id="15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5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55" name="Rectangle 8"/>
            <p:cNvSpPr>
              <a:spLocks noChangeArrowheads="1"/>
            </p:cNvSpPr>
            <p:nvPr/>
          </p:nvSpPr>
          <p:spPr bwMode="auto">
            <a:xfrm>
              <a:off x="414338" y="9525"/>
              <a:ext cx="28575" cy="4481513"/>
            </a:xfrm>
            <a:prstGeom prst="rect">
              <a:avLst/>
            </a:prstGeom>
            <a:grpFill/>
            <a:ln>
              <a:noFill/>
            </a:ln>
          </p:spPr>
        </p:sp>
        <p:sp>
          <p:nvSpPr>
            <p:cNvPr id="15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5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5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5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6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16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16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6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6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16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16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16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16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6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17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17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17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17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7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17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7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17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7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17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80" name="Rectangle 33"/>
            <p:cNvSpPr>
              <a:spLocks noChangeArrowheads="1"/>
            </p:cNvSpPr>
            <p:nvPr/>
          </p:nvSpPr>
          <p:spPr bwMode="auto">
            <a:xfrm>
              <a:off x="642938" y="6610350"/>
              <a:ext cx="23813" cy="242888"/>
            </a:xfrm>
            <a:prstGeom prst="rect">
              <a:avLst/>
            </a:prstGeom>
            <a:grpFill/>
            <a:ln>
              <a:noFill/>
            </a:ln>
          </p:spPr>
        </p:sp>
        <p:sp>
          <p:nvSpPr>
            <p:cNvPr id="18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8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18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18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18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18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18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18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18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19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19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192" name="Rectangle 45"/>
            <p:cNvSpPr>
              <a:spLocks noChangeArrowheads="1"/>
            </p:cNvSpPr>
            <p:nvPr/>
          </p:nvSpPr>
          <p:spPr bwMode="auto">
            <a:xfrm>
              <a:off x="1228725" y="4662488"/>
              <a:ext cx="23813" cy="2181225"/>
            </a:xfrm>
            <a:prstGeom prst="rect">
              <a:avLst/>
            </a:prstGeom>
            <a:grpFill/>
            <a:ln>
              <a:noFill/>
            </a:ln>
          </p:spPr>
        </p:sp>
        <p:sp>
          <p:nvSpPr>
            <p:cNvPr id="19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19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9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19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9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9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19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20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0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0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20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20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20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useBgFill="1">
        <p:nvSpPr>
          <p:cNvPr id="207" name="Rectangle 20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9" name="Group 208"/>
          <p:cNvGrpSpPr>
            <a:grpSpLocks noGrp="1" noRot="1" noChangeAspect="1" noMove="1" noResize="1" noUngrp="1"/>
          </p:cNvGrpSpPr>
          <p:nvPr/>
        </p:nvGrpSpPr>
        <p:grpSpPr>
          <a:xfrm>
            <a:off x="0" y="-1"/>
            <a:ext cx="2305051" cy="6858001"/>
            <a:chOff x="0" y="0"/>
            <a:chExt cx="2305051" cy="6858001"/>
          </a:xfrm>
          <a:solidFill>
            <a:schemeClr val="tx1">
              <a:alpha val="15000"/>
            </a:schemeClr>
          </a:solidFill>
          <a:effectLst/>
        </p:grpSpPr>
        <p:sp>
          <p:nvSpPr>
            <p:cNvPr id="210" name="Rectangle 5"/>
            <p:cNvSpPr>
              <a:spLocks noChangeArrowheads="1"/>
            </p:cNvSpPr>
            <p:nvPr/>
          </p:nvSpPr>
          <p:spPr bwMode="auto">
            <a:xfrm>
              <a:off x="1209675" y="4763"/>
              <a:ext cx="23813" cy="2181225"/>
            </a:xfrm>
            <a:prstGeom prst="rect">
              <a:avLst/>
            </a:prstGeom>
            <a:grpFill/>
            <a:ln>
              <a:noFill/>
            </a:ln>
          </p:spPr>
        </p:sp>
        <p:sp>
          <p:nvSpPr>
            <p:cNvPr id="211"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12"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13" name="Rectangle 8"/>
            <p:cNvSpPr>
              <a:spLocks noChangeArrowheads="1"/>
            </p:cNvSpPr>
            <p:nvPr/>
          </p:nvSpPr>
          <p:spPr bwMode="auto">
            <a:xfrm>
              <a:off x="414338" y="9525"/>
              <a:ext cx="28575" cy="4481513"/>
            </a:xfrm>
            <a:prstGeom prst="rect">
              <a:avLst/>
            </a:prstGeom>
            <a:grpFill/>
            <a:ln>
              <a:noFill/>
            </a:ln>
          </p:spPr>
        </p:sp>
        <p:sp>
          <p:nvSpPr>
            <p:cNvPr id="214"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15"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216"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217"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18"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219"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20"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21"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22"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223"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224"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225"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226"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27"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228"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229"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230"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231"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32"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233"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34"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235"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36"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237"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38" name="Rectangle 33"/>
            <p:cNvSpPr>
              <a:spLocks noChangeArrowheads="1"/>
            </p:cNvSpPr>
            <p:nvPr/>
          </p:nvSpPr>
          <p:spPr bwMode="auto">
            <a:xfrm>
              <a:off x="642938" y="6610350"/>
              <a:ext cx="23813" cy="242888"/>
            </a:xfrm>
            <a:prstGeom prst="rect">
              <a:avLst/>
            </a:prstGeom>
            <a:grpFill/>
            <a:ln>
              <a:noFill/>
            </a:ln>
          </p:spPr>
        </p:sp>
        <p:sp>
          <p:nvSpPr>
            <p:cNvPr id="239"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40"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241"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242"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243"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244"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245"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246"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247"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248"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249"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250" name="Rectangle 45"/>
            <p:cNvSpPr>
              <a:spLocks noChangeArrowheads="1"/>
            </p:cNvSpPr>
            <p:nvPr/>
          </p:nvSpPr>
          <p:spPr bwMode="auto">
            <a:xfrm>
              <a:off x="1228725" y="4662488"/>
              <a:ext cx="23813" cy="2181225"/>
            </a:xfrm>
            <a:prstGeom prst="rect">
              <a:avLst/>
            </a:prstGeom>
            <a:grpFill/>
            <a:ln>
              <a:noFill/>
            </a:ln>
          </p:spPr>
        </p:sp>
        <p:sp>
          <p:nvSpPr>
            <p:cNvPr id="251"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252"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53"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254"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55"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56"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257"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258"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59"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60"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261"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262"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263"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5" name="Title 4"/>
          <p:cNvSpPr>
            <a:spLocks noGrp="1"/>
          </p:cNvSpPr>
          <p:nvPr>
            <p:ph type="title"/>
          </p:nvPr>
        </p:nvSpPr>
        <p:spPr>
          <a:xfrm>
            <a:off x="2789853" y="1122363"/>
            <a:ext cx="7701934" cy="835024"/>
          </a:xfrm>
        </p:spPr>
        <p:txBody>
          <a:bodyPr vert="horz" lIns="91440" tIns="45720" rIns="91440" bIns="45720" rtlCol="0" anchor="b">
            <a:normAutofit/>
          </a:bodyPr>
          <a:lstStyle/>
          <a:p>
            <a:r>
              <a:rPr lang="en-US" sz="5400" dirty="0">
                <a:latin typeface="Cambria Math" panose="02040503050406030204" pitchFamily="18" charset="0"/>
                <a:ea typeface="Cambria Math" panose="02040503050406030204" pitchFamily="18" charset="0"/>
              </a:rPr>
              <a:t>Conclusion</a:t>
            </a:r>
            <a:endParaRPr lang="en-US" sz="5400" dirty="0">
              <a:latin typeface="Cambria Math" panose="02040503050406030204" pitchFamily="18" charset="0"/>
              <a:ea typeface="Cambria Math" panose="02040503050406030204" pitchFamily="18" charset="0"/>
            </a:endParaRPr>
          </a:p>
        </p:txBody>
      </p:sp>
      <p:sp>
        <p:nvSpPr>
          <p:cNvPr id="4" name="Subtitle 3"/>
          <p:cNvSpPr>
            <a:spLocks noGrp="1"/>
          </p:cNvSpPr>
          <p:nvPr>
            <p:ph type="subTitle" idx="4294967295"/>
          </p:nvPr>
        </p:nvSpPr>
        <p:spPr>
          <a:xfrm>
            <a:off x="1700212" y="2185987"/>
            <a:ext cx="8791575" cy="3071813"/>
          </a:xfrm>
        </p:spPr>
        <p:txBody>
          <a:bodyPr vert="horz" lIns="91440" tIns="45720" rIns="91440" bIns="45720" rtlCol="0">
            <a:normAutofit lnSpcReduction="10000"/>
          </a:bodyPr>
          <a:lstStyle/>
          <a:p>
            <a:pPr marL="0" indent="0">
              <a:lnSpc>
                <a:spcPct val="110000"/>
              </a:lnSpc>
              <a:buNone/>
            </a:pPr>
            <a:r>
              <a:rPr lang="en-US" sz="2000" cap="all" dirty="0">
                <a:latin typeface="Cambria Math" panose="02040503050406030204" pitchFamily="18" charset="0"/>
                <a:ea typeface="Cambria Math" panose="02040503050406030204" pitchFamily="18" charset="0"/>
              </a:rPr>
              <a:t>face recognition is an emerging technology that can provide many benefits. face recognition can save resources and time they are far from ideal to perform adequately in all situations form real world. it will detect faces via webcam and then recognize the faces. it capturing live images from camera and applying different techniques of face detection and face recognition which will reduce manual or traditional work  also time takes to login the system is fast because it encodes data automatically itself in background.</a:t>
            </a:r>
            <a:endParaRPr lang="en-US" sz="2000" cap="all" dirty="0">
              <a:latin typeface="Cambria Math" panose="02040503050406030204" pitchFamily="18" charset="0"/>
              <a:ea typeface="Cambria Math" panose="02040503050406030204" pitchFamily="18" charset="0"/>
            </a:endParaRPr>
          </a:p>
          <a:p>
            <a:pPr marL="0" indent="0">
              <a:lnSpc>
                <a:spcPct val="110000"/>
              </a:lnSpc>
              <a:buNone/>
            </a:pPr>
            <a:endParaRPr lang="en-US" sz="1500" cap="all" dirty="0">
              <a:latin typeface="Cambria Math" panose="02040503050406030204" pitchFamily="18" charset="0"/>
              <a:ea typeface="Cambria Math" panose="02040503050406030204" pitchFamily="18" charset="0"/>
            </a:endParaRPr>
          </a:p>
        </p:txBody>
      </p:sp>
      <p:grpSp>
        <p:nvGrpSpPr>
          <p:cNvPr id="265" name="Group 264"/>
          <p:cNvGrpSpPr>
            <a:grpSpLocks noGrp="1" noRot="1" noChangeAspect="1" noMove="1" noResize="1" noUngrp="1"/>
          </p:cNvGrpSpPr>
          <p:nvPr/>
        </p:nvGrpSpPr>
        <p:grpSpPr>
          <a:xfrm>
            <a:off x="11364912" y="0"/>
            <a:ext cx="674688" cy="6848476"/>
            <a:chOff x="11364912" y="0"/>
            <a:chExt cx="674688" cy="6848476"/>
          </a:xfrm>
          <a:solidFill>
            <a:srgbClr val="FFFFFF">
              <a:alpha val="10000"/>
            </a:srgbClr>
          </a:solidFill>
        </p:grpSpPr>
        <p:sp>
          <p:nvSpPr>
            <p:cNvPr id="266"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p:spPr>
        </p:sp>
        <p:sp>
          <p:nvSpPr>
            <p:cNvPr id="267"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p:spPr>
        </p:sp>
        <p:sp>
          <p:nvSpPr>
            <p:cNvPr id="268"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69"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p:spPr>
        </p:sp>
        <p:sp>
          <p:nvSpPr>
            <p:cNvPr id="270"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p:spPr>
        </p:sp>
        <p:sp>
          <p:nvSpPr>
            <p:cNvPr id="271"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p:spPr>
        </p:sp>
        <p:sp>
          <p:nvSpPr>
            <p:cNvPr id="272"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73"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p:spPr>
        </p:sp>
        <p:sp>
          <p:nvSpPr>
            <p:cNvPr id="274"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75" name="Rectangle 41"/>
            <p:cNvSpPr>
              <a:spLocks noChangeArrowheads="1"/>
            </p:cNvSpPr>
            <p:nvPr/>
          </p:nvSpPr>
          <p:spPr bwMode="auto">
            <a:xfrm>
              <a:off x="11939587" y="6596063"/>
              <a:ext cx="23813" cy="252413"/>
            </a:xfrm>
            <a:prstGeom prst="rect">
              <a:avLst/>
            </a:prstGeom>
            <a:grpFill/>
            <a:ln>
              <a:noFill/>
            </a:ln>
          </p:spPr>
        </p:sp>
      </p:grpSp>
    </p:spTree>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See the source image"/>
          <p:cNvPicPr>
            <a:picLocks noChangeAspect="1" noChangeArrowheads="1"/>
          </p:cNvPicPr>
          <p:nvPr/>
        </p:nvPicPr>
        <p:blipFill rotWithShape="1">
          <a:blip r:embed="rId1">
            <a:extLst>
              <a:ext uri="{28A0092B-C50C-407E-A947-70E740481C1C}">
                <a14:useLocalDpi xmlns:a14="http://schemas.microsoft.com/office/drawing/2010/main" val="0"/>
              </a:ext>
            </a:extLst>
          </a:blip>
          <a:srcRect t="15730"/>
          <a:stretch>
            <a:fillRect/>
          </a:stretch>
        </p:blipFill>
        <p:spPr bwMode="auto">
          <a:xfrm>
            <a:off x="20" y="7449"/>
            <a:ext cx="12191980" cy="6858000"/>
          </a:xfrm>
          <a:custGeom>
            <a:avLst/>
            <a:gdLst/>
            <a:ahLst/>
            <a:cxnLst/>
            <a:rect l="l" t="t" r="r" b="b"/>
            <a:pathLst>
              <a:path w="12192000" h="6858000">
                <a:moveTo>
                  <a:pt x="0" y="0"/>
                </a:moveTo>
                <a:lnTo>
                  <a:pt x="12192000" y="0"/>
                </a:lnTo>
                <a:lnTo>
                  <a:pt x="12192000" y="6858000"/>
                </a:lnTo>
                <a:lnTo>
                  <a:pt x="0" y="6858000"/>
                </a:lnTo>
                <a:close/>
              </a:path>
            </a:pathLst>
          </a:custGeom>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duotone>
              <a:schemeClr val="bg2">
                <a:shade val="88000"/>
                <a:hueMod val="106000"/>
                <a:satMod val="140000"/>
                <a:lumMod val="54000"/>
              </a:schemeClr>
              <a:schemeClr val="bg2">
                <a:tint val="98000"/>
                <a:hueMod val="90000"/>
                <a:satMod val="150000"/>
                <a:lumMod val="160000"/>
              </a:schemeClr>
            </a:duotone>
          </a:blip>
          <a:stretch>
            <a:fillRect/>
          </a:stretch>
        </a:blipFill>
        <a:effectLst/>
      </p:bgPr>
    </p:bg>
    <p:spTree>
      <p:nvGrpSpPr>
        <p:cNvPr id="1" name=""/>
        <p:cNvGrpSpPr/>
        <p:nvPr/>
      </p:nvGrpSpPr>
      <p:grpSpPr>
        <a:xfrm>
          <a:off x="0" y="0"/>
          <a:ext cx="0" cy="0"/>
          <a:chOff x="0" y="0"/>
          <a:chExt cx="0" cy="0"/>
        </a:xfrm>
      </p:grpSpPr>
      <p:pic>
        <p:nvPicPr>
          <p:cNvPr id="11" name="Picture 2"/>
          <p:cNvPicPr>
            <a:picLocks noGrp="1" noRot="1" noChangeAspect="1" noMove="1" noResize="1" noEditPoints="1" noAdjustHandles="1" noChangeArrowheads="1" noChangeShapeType="1" noCrop="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p:spPr>
      </p:pic>
      <p:grpSp>
        <p:nvGrpSpPr>
          <p:cNvPr id="13" name="Group 12"/>
          <p:cNvGrpSpPr>
            <a:grpSpLocks noGrp="1" noRot="1" noChangeAspect="1" noMove="1" noResize="1" noUngrp="1"/>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 name="Rectangle 5"/>
            <p:cNvSpPr>
              <a:spLocks noChangeArrowheads="1"/>
            </p:cNvSpPr>
            <p:nvPr/>
          </p:nvSpPr>
          <p:spPr bwMode="auto">
            <a:xfrm>
              <a:off x="1209675" y="4763"/>
              <a:ext cx="23813" cy="2181225"/>
            </a:xfrm>
            <a:prstGeom prst="rect">
              <a:avLst/>
            </a:prstGeom>
            <a:grpFill/>
            <a:ln>
              <a:noFill/>
            </a:ln>
          </p:spPr>
        </p:sp>
        <p:sp>
          <p:nvSpPr>
            <p:cNvPr id="15"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6"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7" name="Rectangle 8"/>
            <p:cNvSpPr>
              <a:spLocks noChangeArrowheads="1"/>
            </p:cNvSpPr>
            <p:nvPr/>
          </p:nvSpPr>
          <p:spPr bwMode="auto">
            <a:xfrm>
              <a:off x="414338" y="9525"/>
              <a:ext cx="28575" cy="4481513"/>
            </a:xfrm>
            <a:prstGeom prst="rect">
              <a:avLst/>
            </a:prstGeom>
            <a:grpFill/>
            <a:ln>
              <a:noFill/>
            </a:ln>
          </p:spPr>
        </p:sp>
        <p:sp>
          <p:nvSpPr>
            <p:cNvPr id="18"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9"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20"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21"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2"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23"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4"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5"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6"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27"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28"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29"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30"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1"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32"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33"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34"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35"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6"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37"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8"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39"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0"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41"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2" name="Rectangle 33"/>
            <p:cNvSpPr>
              <a:spLocks noChangeArrowheads="1"/>
            </p:cNvSpPr>
            <p:nvPr/>
          </p:nvSpPr>
          <p:spPr bwMode="auto">
            <a:xfrm>
              <a:off x="642938" y="6610350"/>
              <a:ext cx="23813" cy="242888"/>
            </a:xfrm>
            <a:prstGeom prst="rect">
              <a:avLst/>
            </a:prstGeom>
            <a:grpFill/>
            <a:ln>
              <a:noFill/>
            </a:ln>
          </p:spPr>
        </p:sp>
        <p:sp>
          <p:nvSpPr>
            <p:cNvPr id="43"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4"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45"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46"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47"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48"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49"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50"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51"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52"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53"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54" name="Rectangle 45"/>
            <p:cNvSpPr>
              <a:spLocks noChangeArrowheads="1"/>
            </p:cNvSpPr>
            <p:nvPr/>
          </p:nvSpPr>
          <p:spPr bwMode="auto">
            <a:xfrm>
              <a:off x="1228725" y="4662488"/>
              <a:ext cx="23813" cy="2181225"/>
            </a:xfrm>
            <a:prstGeom prst="rect">
              <a:avLst/>
            </a:prstGeom>
            <a:grpFill/>
            <a:ln>
              <a:noFill/>
            </a:ln>
          </p:spPr>
        </p:sp>
        <p:sp>
          <p:nvSpPr>
            <p:cNvPr id="55"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56"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7"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58"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59"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60"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61"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62"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3"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4"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65"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66"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67"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grpSp>
        <p:nvGrpSpPr>
          <p:cNvPr id="69" name="Group 68"/>
          <p:cNvGrpSpPr>
            <a:grpSpLocks noGrp="1" noRot="1" noChangeAspect="1" noMove="1" noResize="1" noUngrp="1"/>
          </p:cNvGrpSpPr>
          <p:nvPr/>
        </p:nvGrpSpPr>
        <p:grpSpPr>
          <a:xfrm>
            <a:off x="0" y="-1"/>
            <a:ext cx="12192003" cy="6858001"/>
            <a:chOff x="0" y="-1"/>
            <a:chExt cx="12192003" cy="6858001"/>
          </a:xfrm>
        </p:grpSpPr>
        <p:sp useBgFill="1">
          <p:nvSpPr>
            <p:cNvPr id="70" name="Rectangle 69"/>
            <p:cNvSpPr/>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 name="Picture 2"/>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pic>
        <p:nvPicPr>
          <p:cNvPr id="6" name="Picture Placeholder 5" descr="Circuit"/>
          <p:cNvPicPr>
            <a:picLocks noGrp="1" noChangeAspect="1"/>
          </p:cNvPicPr>
          <p:nvPr>
            <p:ph type="pic" idx="1"/>
          </p:nvPr>
        </p:nvPicPr>
        <p:blipFill rotWithShape="1">
          <a:blip r:embed="rId3" cstate="email"/>
          <a:srcRect l="18486" r="22421"/>
          <a:stretch>
            <a:fillRect/>
          </a:stretch>
        </p:blipFill>
        <p:spPr>
          <a:xfrm>
            <a:off x="3611" y="10"/>
            <a:ext cx="12188389" cy="6857990"/>
          </a:xfrm>
          <a:prstGeom prst="rect">
            <a:avLst/>
          </a:prstGeom>
        </p:spPr>
      </p:pic>
      <p:grpSp>
        <p:nvGrpSpPr>
          <p:cNvPr id="73" name="Group 72"/>
          <p:cNvGrpSpPr>
            <a:grpSpLocks noGrp="1" noRot="1" noChangeAspect="1" noMove="1" noResize="1" noUngrp="1"/>
          </p:cNvGrpSpPr>
          <p:nvPr/>
        </p:nvGrpSpPr>
        <p:grpSpPr>
          <a:xfrm>
            <a:off x="605895" y="2235200"/>
            <a:ext cx="10982062" cy="2396067"/>
            <a:chOff x="605895" y="2235200"/>
            <a:chExt cx="10982062" cy="2396067"/>
          </a:xfrm>
        </p:grpSpPr>
        <p:sp>
          <p:nvSpPr>
            <p:cNvPr id="74" name="Round Diagonal Corner Rectangle 7"/>
            <p:cNvSpPr/>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5" name="Group 74"/>
            <p:cNvGrpSpPr/>
            <p:nvPr/>
          </p:nvGrpSpPr>
          <p:grpSpPr>
            <a:xfrm>
              <a:off x="605895" y="2900097"/>
              <a:ext cx="10982062" cy="1211524"/>
              <a:chOff x="605895" y="2900097"/>
              <a:chExt cx="10982062" cy="1211524"/>
            </a:xfrm>
          </p:grpSpPr>
          <p:sp>
            <p:nvSpPr>
              <p:cNvPr id="76" name="Freeform 32"/>
              <p:cNvSpPr/>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7" name="Freeform 33"/>
              <p:cNvSpPr>
                <a:spLocks noEditPoints="1"/>
              </p:cNvSpPr>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4"/>
              <p:cNvSpPr>
                <a:spLocks noEditPoints="1"/>
              </p:cNvSpPr>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7"/>
              <p:cNvSpPr/>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5"/>
              <p:cNvSpPr/>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6"/>
              <p:cNvSpPr>
                <a:spLocks noEditPoints="1"/>
              </p:cNvSpPr>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8"/>
              <p:cNvSpPr>
                <a:spLocks noEditPoints="1"/>
              </p:cNvSpPr>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39"/>
              <p:cNvSpPr/>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Freeform 40"/>
              <p:cNvSpPr>
                <a:spLocks noEditPoints="1"/>
              </p:cNvSpPr>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Rectangle 41"/>
              <p:cNvSpPr>
                <a:spLocks noChangeArrowheads="1"/>
              </p:cNvSpPr>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2"/>
              <p:cNvSpPr/>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3"/>
              <p:cNvSpPr>
                <a:spLocks noEditPoints="1"/>
              </p:cNvSpPr>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4"/>
              <p:cNvSpPr>
                <a:spLocks noEditPoints="1"/>
              </p:cNvSpPr>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7"/>
              <p:cNvSpPr/>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5"/>
              <p:cNvSpPr/>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6"/>
              <p:cNvSpPr>
                <a:spLocks noEditPoints="1"/>
              </p:cNvSpPr>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8"/>
              <p:cNvSpPr>
                <a:spLocks noEditPoints="1"/>
              </p:cNvSpPr>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39"/>
              <p:cNvSpPr/>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40"/>
              <p:cNvSpPr>
                <a:spLocks noEditPoints="1"/>
              </p:cNvSpPr>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Rectangle 41"/>
              <p:cNvSpPr>
                <a:spLocks noChangeArrowheads="1"/>
              </p:cNvSpPr>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p:cNvSpPr>
            <a:spLocks noGrp="1"/>
          </p:cNvSpPr>
          <p:nvPr>
            <p:ph type="title"/>
          </p:nvPr>
        </p:nvSpPr>
        <p:spPr>
          <a:xfrm>
            <a:off x="2667000" y="2328334"/>
            <a:ext cx="6858000" cy="662250"/>
          </a:xfrm>
        </p:spPr>
        <p:txBody>
          <a:bodyPr vert="horz" lIns="91440" tIns="45720" rIns="91440" bIns="45720" rtlCol="0" anchor="b">
            <a:normAutofit fontScale="90000"/>
          </a:bodyPr>
          <a:lstStyle/>
          <a:p>
            <a:pPr algn="ctr"/>
            <a:r>
              <a:rPr lang="en-US" sz="4800" dirty="0">
                <a:latin typeface="Cambria Math" panose="02040503050406030204" pitchFamily="18" charset="0"/>
                <a:ea typeface="Cambria Math" panose="02040503050406030204" pitchFamily="18" charset="0"/>
              </a:rPr>
              <a:t>Group Members</a:t>
            </a:r>
            <a:endParaRPr lang="en-US" sz="4800" dirty="0">
              <a:latin typeface="Cambria Math" panose="02040503050406030204" pitchFamily="18" charset="0"/>
              <a:ea typeface="Cambria Math" panose="02040503050406030204" pitchFamily="18" charset="0"/>
            </a:endParaRPr>
          </a:p>
        </p:txBody>
      </p:sp>
      <p:sp>
        <p:nvSpPr>
          <p:cNvPr id="4" name="Text Placeholder 3"/>
          <p:cNvSpPr>
            <a:spLocks noGrp="1"/>
          </p:cNvSpPr>
          <p:nvPr>
            <p:ph type="body" sz="half" idx="2"/>
          </p:nvPr>
        </p:nvSpPr>
        <p:spPr>
          <a:xfrm>
            <a:off x="2667001" y="3052498"/>
            <a:ext cx="6857999" cy="1502570"/>
          </a:xfrm>
        </p:spPr>
        <p:txBody>
          <a:bodyPr vert="horz" lIns="91440" tIns="45720" rIns="91440" bIns="45720" rtlCol="0">
            <a:normAutofit fontScale="90000" lnSpcReduction="10000"/>
          </a:bodyPr>
          <a:lstStyle/>
          <a:p>
            <a:pPr algn="ctr"/>
            <a:r>
              <a:rPr lang="en-US" sz="2800" dirty="0">
                <a:latin typeface="Cambria Math" panose="02040503050406030204" pitchFamily="18" charset="0"/>
                <a:ea typeface="Cambria Math" panose="02040503050406030204" pitchFamily="18" charset="0"/>
                <a:sym typeface="+mn-ea"/>
              </a:rPr>
              <a:t>2010030272 -</a:t>
            </a:r>
            <a:r>
              <a:rPr lang="en-US" sz="2800" dirty="0" err="1">
                <a:latin typeface="Cambria Math" panose="02040503050406030204" pitchFamily="18" charset="0"/>
                <a:ea typeface="Cambria Math" panose="02040503050406030204" pitchFamily="18" charset="0"/>
                <a:sym typeface="+mn-ea"/>
              </a:rPr>
              <a:t>Gilla</a:t>
            </a:r>
            <a:r>
              <a:rPr lang="en-US" sz="2800" dirty="0">
                <a:latin typeface="Cambria Math" panose="02040503050406030204" pitchFamily="18" charset="0"/>
                <a:ea typeface="Cambria Math" panose="02040503050406030204" pitchFamily="18" charset="0"/>
                <a:sym typeface="+mn-ea"/>
              </a:rPr>
              <a:t> </a:t>
            </a:r>
            <a:r>
              <a:rPr lang="en-US" sz="2800" dirty="0" err="1">
                <a:latin typeface="Cambria Math" panose="02040503050406030204" pitchFamily="18" charset="0"/>
                <a:ea typeface="Cambria Math" panose="02040503050406030204" pitchFamily="18" charset="0"/>
                <a:sym typeface="+mn-ea"/>
              </a:rPr>
              <a:t>Samanth</a:t>
            </a:r>
            <a:endParaRPr lang="en-US" sz="2800" dirty="0">
              <a:latin typeface="Cambria Math" panose="02040503050406030204" pitchFamily="18" charset="0"/>
              <a:ea typeface="Cambria Math" panose="02040503050406030204" pitchFamily="18" charset="0"/>
            </a:endParaRPr>
          </a:p>
          <a:p>
            <a:pPr algn="ctr"/>
            <a:r>
              <a:rPr lang="en-US" sz="2800" dirty="0">
                <a:latin typeface="Cambria Math" panose="02040503050406030204" pitchFamily="18" charset="0"/>
                <a:ea typeface="Cambria Math" panose="02040503050406030204" pitchFamily="18" charset="0"/>
              </a:rPr>
              <a:t>   2010030031-Cheethirala Varun </a:t>
            </a:r>
            <a:br>
              <a:rPr lang="en-US" sz="2800" dirty="0">
                <a:latin typeface="Cambria Math" panose="02040503050406030204" pitchFamily="18" charset="0"/>
                <a:ea typeface="Cambria Math" panose="02040503050406030204" pitchFamily="18" charset="0"/>
              </a:rPr>
            </a:br>
            <a:r>
              <a:rPr lang="en-US" sz="2800" dirty="0">
                <a:latin typeface="Cambria Math" panose="02040503050406030204" pitchFamily="18" charset="0"/>
                <a:ea typeface="Cambria Math" panose="02040503050406030204" pitchFamily="18" charset="0"/>
              </a:rPr>
              <a:t>2010030</a:t>
            </a:r>
            <a:r>
              <a:rPr lang="en-IN" altLang="en-US" sz="2800" dirty="0">
                <a:latin typeface="Cambria Math" panose="02040503050406030204" pitchFamily="18" charset="0"/>
                <a:ea typeface="Cambria Math" panose="02040503050406030204" pitchFamily="18" charset="0"/>
              </a:rPr>
              <a:t>055-Gande Saiteja</a:t>
            </a:r>
            <a:endParaRPr lang="en-IN" altLang="en-US" sz="2800" dirty="0">
              <a:latin typeface="Cambria Math" panose="02040503050406030204" pitchFamily="18" charset="0"/>
              <a:ea typeface="Cambria Math" panose="02040503050406030204" pitchFamily="18" charset="0"/>
            </a:endParaRPr>
          </a:p>
          <a:p>
            <a:pPr algn="ctr"/>
            <a:endParaRPr lang="en-US" sz="2800" dirty="0">
              <a:latin typeface="Cambria Math" panose="02040503050406030204" pitchFamily="18" charset="0"/>
              <a:ea typeface="Cambria Math" panose="02040503050406030204" pitchFamily="18" charset="0"/>
            </a:endParaRPr>
          </a:p>
          <a:p>
            <a:pPr algn="ctr"/>
            <a:endParaRPr lang="en-US" sz="2000" cap="all" dirty="0">
              <a:solidFill>
                <a:schemeClr val="tx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duotone>
              <a:schemeClr val="bg2">
                <a:shade val="88000"/>
                <a:hueMod val="106000"/>
                <a:satMod val="140000"/>
                <a:lumMod val="54000"/>
              </a:schemeClr>
              <a:schemeClr val="bg2">
                <a:tint val="98000"/>
                <a:hueMod val="90000"/>
                <a:satMod val="150000"/>
                <a:lumMod val="160000"/>
              </a:schemeClr>
            </a:duotone>
          </a:blip>
          <a:stretch>
            <a:fillRect/>
          </a:stretch>
        </a:blipFill>
        <a:effectLst/>
      </p:bgPr>
    </p:bg>
    <p:spTree>
      <p:nvGrpSpPr>
        <p:cNvPr id="1" name=""/>
        <p:cNvGrpSpPr/>
        <p:nvPr/>
      </p:nvGrpSpPr>
      <p:grpSpPr>
        <a:xfrm>
          <a:off x="0" y="0"/>
          <a:ext cx="0" cy="0"/>
          <a:chOff x="0" y="0"/>
          <a:chExt cx="0" cy="0"/>
        </a:xfrm>
      </p:grpSpPr>
      <p:grpSp>
        <p:nvGrpSpPr>
          <p:cNvPr id="409" name="Group 408"/>
          <p:cNvGrpSpPr>
            <a:grpSpLocks noGrp="1" noRot="1" noChangeAspect="1" noMove="1" noResize="1" noUngrp="1"/>
          </p:cNvGrpSpPr>
          <p:nvPr/>
        </p:nvGrpSpPr>
        <p:grpSpPr>
          <a:xfrm>
            <a:off x="0" y="-1"/>
            <a:ext cx="12192003" cy="6858001"/>
            <a:chOff x="0" y="-1"/>
            <a:chExt cx="12192003" cy="6858001"/>
          </a:xfrm>
        </p:grpSpPr>
        <p:sp useBgFill="1">
          <p:nvSpPr>
            <p:cNvPr id="410" name="Rectangle 409"/>
            <p:cNvSpPr/>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1" name="Picture 2"/>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pic>
        <p:nvPicPr>
          <p:cNvPr id="10" name="Content Placeholder 6" descr="circuit board"/>
          <p:cNvPicPr>
            <a:picLocks noChangeAspect="1"/>
          </p:cNvPicPr>
          <p:nvPr/>
        </p:nvPicPr>
        <p:blipFill rotWithShape="1">
          <a:blip r:embed="rId3"/>
          <a:srcRect b="21306"/>
          <a:stretch>
            <a:fillRect/>
          </a:stretch>
        </p:blipFill>
        <p:spPr>
          <a:xfrm flipH="1">
            <a:off x="3611" y="10"/>
            <a:ext cx="12188389" cy="6857990"/>
          </a:xfrm>
          <a:prstGeom prst="rect">
            <a:avLst/>
          </a:prstGeom>
        </p:spPr>
      </p:pic>
      <p:grpSp>
        <p:nvGrpSpPr>
          <p:cNvPr id="413" name="Group 412"/>
          <p:cNvGrpSpPr>
            <a:grpSpLocks noGrp="1" noRot="1" noChangeAspect="1" noMove="1" noResize="1" noUngrp="1"/>
          </p:cNvGrpSpPr>
          <p:nvPr/>
        </p:nvGrpSpPr>
        <p:grpSpPr>
          <a:xfrm>
            <a:off x="372533" y="0"/>
            <a:ext cx="11455400" cy="6848476"/>
            <a:chOff x="372533" y="0"/>
            <a:chExt cx="11455400" cy="6848476"/>
          </a:xfrm>
        </p:grpSpPr>
        <p:sp>
          <p:nvSpPr>
            <p:cNvPr id="414" name="Round Diagonal Corner Rectangle 7"/>
            <p:cNvSpPr/>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15" name="Group 414"/>
            <p:cNvGrpSpPr/>
            <p:nvPr/>
          </p:nvGrpSpPr>
          <p:grpSpPr>
            <a:xfrm>
              <a:off x="11085512" y="0"/>
              <a:ext cx="650875" cy="1730375"/>
              <a:chOff x="11347978" y="0"/>
              <a:chExt cx="650875" cy="1730375"/>
            </a:xfrm>
          </p:grpSpPr>
          <p:sp>
            <p:nvSpPr>
              <p:cNvPr id="435" name="Freeform 32"/>
              <p:cNvSpPr/>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36" name="Freeform 33"/>
              <p:cNvSpPr>
                <a:spLocks noEditPoints="1"/>
              </p:cNvSpPr>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37" name="Freeform 34"/>
              <p:cNvSpPr>
                <a:spLocks noEditPoints="1"/>
              </p:cNvSpPr>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38" name="Freeform 37"/>
              <p:cNvSpPr/>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416" name="Group 415"/>
            <p:cNvGrpSpPr/>
            <p:nvPr/>
          </p:nvGrpSpPr>
          <p:grpSpPr>
            <a:xfrm flipH="1">
              <a:off x="11229445" y="4867275"/>
              <a:ext cx="598488" cy="1981201"/>
              <a:chOff x="11424178" y="4867275"/>
              <a:chExt cx="598488" cy="1981201"/>
            </a:xfrm>
          </p:grpSpPr>
          <p:sp>
            <p:nvSpPr>
              <p:cNvPr id="429" name="Freeform 35"/>
              <p:cNvSpPr/>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430" name="Freeform 36"/>
              <p:cNvSpPr>
                <a:spLocks noEditPoints="1"/>
              </p:cNvSpPr>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431" name="Freeform 38"/>
              <p:cNvSpPr>
                <a:spLocks noEditPoints="1"/>
              </p:cNvSpPr>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32" name="Freeform 39"/>
              <p:cNvSpPr/>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433" name="Freeform 40"/>
              <p:cNvSpPr>
                <a:spLocks noEditPoints="1"/>
              </p:cNvSpPr>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34" name="Rectangle 41"/>
              <p:cNvSpPr>
                <a:spLocks noChangeArrowheads="1"/>
              </p:cNvSpPr>
              <p:nvPr/>
            </p:nvSpPr>
            <p:spPr bwMode="auto">
              <a:xfrm>
                <a:off x="11922653" y="6596063"/>
                <a:ext cx="23813" cy="252413"/>
              </a:xfrm>
              <a:prstGeom prst="rect">
                <a:avLst/>
              </a:prstGeom>
              <a:solidFill>
                <a:schemeClr val="tx2">
                  <a:alpha val="80000"/>
                </a:schemeClr>
              </a:solidFill>
              <a:ln>
                <a:noFill/>
              </a:ln>
            </p:spPr>
          </p:sp>
        </p:grpSp>
        <p:grpSp>
          <p:nvGrpSpPr>
            <p:cNvPr id="417" name="Group 416"/>
            <p:cNvGrpSpPr/>
            <p:nvPr/>
          </p:nvGrpSpPr>
          <p:grpSpPr>
            <a:xfrm flipH="1">
              <a:off x="440267" y="5118101"/>
              <a:ext cx="650875" cy="1730375"/>
              <a:chOff x="118533" y="5118101"/>
              <a:chExt cx="650875" cy="1730375"/>
            </a:xfrm>
          </p:grpSpPr>
          <p:sp>
            <p:nvSpPr>
              <p:cNvPr id="425" name="Freeform 32"/>
              <p:cNvSpPr/>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26" name="Freeform 33"/>
              <p:cNvSpPr>
                <a:spLocks noEditPoints="1"/>
              </p:cNvSpPr>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27" name="Freeform 34"/>
              <p:cNvSpPr>
                <a:spLocks noEditPoints="1"/>
              </p:cNvSpPr>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8" name="Freeform 37"/>
              <p:cNvSpPr/>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418" name="Group 417"/>
            <p:cNvGrpSpPr/>
            <p:nvPr/>
          </p:nvGrpSpPr>
          <p:grpSpPr>
            <a:xfrm>
              <a:off x="372533" y="0"/>
              <a:ext cx="598488" cy="1981201"/>
              <a:chOff x="194733" y="0"/>
              <a:chExt cx="598488" cy="1981201"/>
            </a:xfrm>
          </p:grpSpPr>
          <p:sp>
            <p:nvSpPr>
              <p:cNvPr id="419" name="Freeform 35"/>
              <p:cNvSpPr/>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420" name="Freeform 36"/>
              <p:cNvSpPr>
                <a:spLocks noEditPoints="1"/>
              </p:cNvSpPr>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421" name="Freeform 38"/>
              <p:cNvSpPr>
                <a:spLocks noEditPoints="1"/>
              </p:cNvSpPr>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2" name="Freeform 39"/>
              <p:cNvSpPr/>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423" name="Freeform 40"/>
              <p:cNvSpPr>
                <a:spLocks noEditPoints="1"/>
              </p:cNvSpPr>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4" name="Rectangle 41"/>
              <p:cNvSpPr>
                <a:spLocks noChangeArrowheads="1"/>
              </p:cNvSpPr>
              <p:nvPr/>
            </p:nvSpPr>
            <p:spPr bwMode="auto">
              <a:xfrm flipV="1">
                <a:off x="693208" y="0"/>
                <a:ext cx="23813" cy="252413"/>
              </a:xfrm>
              <a:prstGeom prst="rect">
                <a:avLst/>
              </a:prstGeom>
              <a:solidFill>
                <a:schemeClr val="tx2">
                  <a:alpha val="80000"/>
                </a:schemeClr>
              </a:solidFill>
              <a:ln>
                <a:noFill/>
              </a:ln>
            </p:spPr>
          </p:sp>
        </p:grpSp>
      </p:grpSp>
      <p:sp>
        <p:nvSpPr>
          <p:cNvPr id="2" name="Title 1"/>
          <p:cNvSpPr>
            <a:spLocks noGrp="1"/>
          </p:cNvSpPr>
          <p:nvPr>
            <p:ph type="title"/>
          </p:nvPr>
        </p:nvSpPr>
        <p:spPr>
          <a:xfrm>
            <a:off x="1143001" y="1007533"/>
            <a:ext cx="9905998" cy="1092200"/>
          </a:xfrm>
        </p:spPr>
        <p:txBody>
          <a:bodyPr>
            <a:normAutofit/>
          </a:bodyPr>
          <a:lstStyle/>
          <a:p>
            <a:pPr algn="ctr"/>
            <a:r>
              <a:rPr lang="en-US" dirty="0" err="1">
                <a:latin typeface="Cambria Math" panose="02040503050406030204" pitchFamily="18" charset="0"/>
                <a:ea typeface="Cambria Math" panose="02040503050406030204" pitchFamily="18" charset="0"/>
              </a:rPr>
              <a:t>Abstarct</a:t>
            </a:r>
            <a:endParaRPr lang="en-US" dirty="0">
              <a:latin typeface="Cambria Math" panose="02040503050406030204" pitchFamily="18" charset="0"/>
              <a:ea typeface="Cambria Math" panose="02040503050406030204" pitchFamily="18" charset="0"/>
            </a:endParaRPr>
          </a:p>
        </p:txBody>
      </p:sp>
      <p:sp>
        <p:nvSpPr>
          <p:cNvPr id="4" name="Content Placeholder 3"/>
          <p:cNvSpPr>
            <a:spLocks noGrp="1"/>
          </p:cNvSpPr>
          <p:nvPr>
            <p:ph idx="1"/>
          </p:nvPr>
        </p:nvSpPr>
        <p:spPr>
          <a:xfrm>
            <a:off x="1143001" y="2252134"/>
            <a:ext cx="9905999" cy="3454399"/>
          </a:xfrm>
        </p:spPr>
        <p:txBody>
          <a:bodyPr anchor="ctr">
            <a:normAutofit/>
          </a:bodyPr>
          <a:lstStyle/>
          <a:p>
            <a:r>
              <a:rPr lang="en-US" sz="2000" dirty="0">
                <a:latin typeface="Cambria Math" panose="02040503050406030204" pitchFamily="18" charset="0"/>
                <a:ea typeface="Cambria Math" panose="02040503050406030204" pitchFamily="18" charset="0"/>
              </a:rPr>
              <a:t>Information and Communication Technology usage has witnessed rapid growth in the past decade </a:t>
            </a:r>
            <a:r>
              <a:rPr lang="en-US" sz="2000" dirty="0" err="1">
                <a:latin typeface="Cambria Math" panose="02040503050406030204" pitchFamily="18" charset="0"/>
                <a:ea typeface="Cambria Math" panose="02040503050406030204" pitchFamily="18" charset="0"/>
              </a:rPr>
              <a:t>decade</a:t>
            </a:r>
            <a:r>
              <a:rPr lang="en-US" sz="2000" dirty="0">
                <a:latin typeface="Cambria Math" panose="02040503050406030204" pitchFamily="18" charset="0"/>
                <a:ea typeface="Cambria Math" panose="02040503050406030204" pitchFamily="18" charset="0"/>
              </a:rPr>
              <a:t> all around the world. All web-based systems that have users and store personal information about the users require a mechanism to keep track of their users’ information. commonly every user of the system is assigned an instance in the database that represents them (their identity). To protect the user identity, an authentication and authorization mechanism is implemented to control access to certain information. The most common method in web-based systems is authentication using passwords. passwords have well-known disadvantages in both usability and security. This leads to promotion of Face-based authentication.</a:t>
            </a:r>
            <a:endParaRPr lang="en-US" sz="2800" dirty="0">
              <a:latin typeface="Cambria Math" panose="02040503050406030204" pitchFamily="18" charset="0"/>
              <a:ea typeface="Cambria Math" panose="02040503050406030204" pitchFamily="18" charset="0"/>
            </a:endParaRPr>
          </a:p>
          <a:p>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duotone>
              <a:schemeClr val="bg2">
                <a:shade val="88000"/>
                <a:hueMod val="106000"/>
                <a:satMod val="140000"/>
                <a:lumMod val="54000"/>
              </a:schemeClr>
              <a:schemeClr val="bg2">
                <a:tint val="98000"/>
                <a:hueMod val="90000"/>
                <a:satMod val="150000"/>
                <a:lumMod val="160000"/>
              </a:schemeClr>
            </a:duotone>
          </a:blip>
          <a:stretch>
            <a:fillRect/>
          </a:stretch>
        </a:blipFill>
        <a:effectLst/>
      </p:bgPr>
    </p:bg>
    <p:spTree>
      <p:nvGrpSpPr>
        <p:cNvPr id="1" name=""/>
        <p:cNvGrpSpPr/>
        <p:nvPr/>
      </p:nvGrpSpPr>
      <p:grpSpPr>
        <a:xfrm>
          <a:off x="0" y="0"/>
          <a:ext cx="0" cy="0"/>
          <a:chOff x="0" y="0"/>
          <a:chExt cx="0" cy="0"/>
        </a:xfrm>
      </p:grpSpPr>
      <p:grpSp>
        <p:nvGrpSpPr>
          <p:cNvPr id="409" name="Group 408"/>
          <p:cNvGrpSpPr>
            <a:grpSpLocks noGrp="1" noRot="1" noChangeAspect="1" noMove="1" noResize="1" noUngrp="1"/>
          </p:cNvGrpSpPr>
          <p:nvPr/>
        </p:nvGrpSpPr>
        <p:grpSpPr>
          <a:xfrm>
            <a:off x="0" y="-1"/>
            <a:ext cx="12192003" cy="6858001"/>
            <a:chOff x="0" y="-1"/>
            <a:chExt cx="12192003" cy="6858001"/>
          </a:xfrm>
        </p:grpSpPr>
        <p:sp useBgFill="1">
          <p:nvSpPr>
            <p:cNvPr id="410" name="Rectangle 409"/>
            <p:cNvSpPr/>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1" name="Picture 2"/>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pic>
        <p:nvPicPr>
          <p:cNvPr id="10" name="Content Placeholder 6" descr="circuit board"/>
          <p:cNvPicPr>
            <a:picLocks noChangeAspect="1"/>
          </p:cNvPicPr>
          <p:nvPr/>
        </p:nvPicPr>
        <p:blipFill rotWithShape="1">
          <a:blip r:embed="rId3"/>
          <a:srcRect b="21306"/>
          <a:stretch>
            <a:fillRect/>
          </a:stretch>
        </p:blipFill>
        <p:spPr>
          <a:xfrm flipH="1">
            <a:off x="3611" y="10"/>
            <a:ext cx="12188389" cy="6857990"/>
          </a:xfrm>
          <a:prstGeom prst="rect">
            <a:avLst/>
          </a:prstGeom>
        </p:spPr>
      </p:pic>
      <p:grpSp>
        <p:nvGrpSpPr>
          <p:cNvPr id="413" name="Group 412"/>
          <p:cNvGrpSpPr>
            <a:grpSpLocks noGrp="1" noRot="1" noChangeAspect="1" noMove="1" noResize="1" noUngrp="1"/>
          </p:cNvGrpSpPr>
          <p:nvPr/>
        </p:nvGrpSpPr>
        <p:grpSpPr>
          <a:xfrm>
            <a:off x="372533" y="0"/>
            <a:ext cx="11455400" cy="6848476"/>
            <a:chOff x="372533" y="0"/>
            <a:chExt cx="11455400" cy="6848476"/>
          </a:xfrm>
        </p:grpSpPr>
        <p:sp>
          <p:nvSpPr>
            <p:cNvPr id="414" name="Round Diagonal Corner Rectangle 7"/>
            <p:cNvSpPr/>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15" name="Group 414"/>
            <p:cNvGrpSpPr/>
            <p:nvPr/>
          </p:nvGrpSpPr>
          <p:grpSpPr>
            <a:xfrm>
              <a:off x="11085512" y="0"/>
              <a:ext cx="650875" cy="1730375"/>
              <a:chOff x="11347978" y="0"/>
              <a:chExt cx="650875" cy="1730375"/>
            </a:xfrm>
          </p:grpSpPr>
          <p:sp>
            <p:nvSpPr>
              <p:cNvPr id="435" name="Freeform 32"/>
              <p:cNvSpPr/>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36" name="Freeform 33"/>
              <p:cNvSpPr>
                <a:spLocks noEditPoints="1"/>
              </p:cNvSpPr>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37" name="Freeform 34"/>
              <p:cNvSpPr>
                <a:spLocks noEditPoints="1"/>
              </p:cNvSpPr>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38" name="Freeform 37"/>
              <p:cNvSpPr/>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416" name="Group 415"/>
            <p:cNvGrpSpPr/>
            <p:nvPr/>
          </p:nvGrpSpPr>
          <p:grpSpPr>
            <a:xfrm flipH="1">
              <a:off x="11229445" y="4867275"/>
              <a:ext cx="598488" cy="1981201"/>
              <a:chOff x="11424178" y="4867275"/>
              <a:chExt cx="598488" cy="1981201"/>
            </a:xfrm>
          </p:grpSpPr>
          <p:sp>
            <p:nvSpPr>
              <p:cNvPr id="429" name="Freeform 35"/>
              <p:cNvSpPr/>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430" name="Freeform 36"/>
              <p:cNvSpPr>
                <a:spLocks noEditPoints="1"/>
              </p:cNvSpPr>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431" name="Freeform 38"/>
              <p:cNvSpPr>
                <a:spLocks noEditPoints="1"/>
              </p:cNvSpPr>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32" name="Freeform 39"/>
              <p:cNvSpPr/>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433" name="Freeform 40"/>
              <p:cNvSpPr>
                <a:spLocks noEditPoints="1"/>
              </p:cNvSpPr>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34" name="Rectangle 41"/>
              <p:cNvSpPr>
                <a:spLocks noChangeArrowheads="1"/>
              </p:cNvSpPr>
              <p:nvPr/>
            </p:nvSpPr>
            <p:spPr bwMode="auto">
              <a:xfrm>
                <a:off x="11922653" y="6596063"/>
                <a:ext cx="23813" cy="252413"/>
              </a:xfrm>
              <a:prstGeom prst="rect">
                <a:avLst/>
              </a:prstGeom>
              <a:solidFill>
                <a:schemeClr val="tx2">
                  <a:alpha val="80000"/>
                </a:schemeClr>
              </a:solidFill>
              <a:ln>
                <a:noFill/>
              </a:ln>
            </p:spPr>
          </p:sp>
        </p:grpSp>
        <p:grpSp>
          <p:nvGrpSpPr>
            <p:cNvPr id="417" name="Group 416"/>
            <p:cNvGrpSpPr/>
            <p:nvPr/>
          </p:nvGrpSpPr>
          <p:grpSpPr>
            <a:xfrm flipH="1">
              <a:off x="440267" y="5118101"/>
              <a:ext cx="650875" cy="1730375"/>
              <a:chOff x="118533" y="5118101"/>
              <a:chExt cx="650875" cy="1730375"/>
            </a:xfrm>
          </p:grpSpPr>
          <p:sp>
            <p:nvSpPr>
              <p:cNvPr id="425" name="Freeform 32"/>
              <p:cNvSpPr/>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26" name="Freeform 33"/>
              <p:cNvSpPr>
                <a:spLocks noEditPoints="1"/>
              </p:cNvSpPr>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27" name="Freeform 34"/>
              <p:cNvSpPr>
                <a:spLocks noEditPoints="1"/>
              </p:cNvSpPr>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8" name="Freeform 37"/>
              <p:cNvSpPr/>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418" name="Group 417"/>
            <p:cNvGrpSpPr/>
            <p:nvPr/>
          </p:nvGrpSpPr>
          <p:grpSpPr>
            <a:xfrm>
              <a:off x="372533" y="0"/>
              <a:ext cx="598488" cy="1981201"/>
              <a:chOff x="194733" y="0"/>
              <a:chExt cx="598488" cy="1981201"/>
            </a:xfrm>
          </p:grpSpPr>
          <p:sp>
            <p:nvSpPr>
              <p:cNvPr id="419" name="Freeform 35"/>
              <p:cNvSpPr/>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420" name="Freeform 36"/>
              <p:cNvSpPr>
                <a:spLocks noEditPoints="1"/>
              </p:cNvSpPr>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421" name="Freeform 38"/>
              <p:cNvSpPr>
                <a:spLocks noEditPoints="1"/>
              </p:cNvSpPr>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2" name="Freeform 39"/>
              <p:cNvSpPr/>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423" name="Freeform 40"/>
              <p:cNvSpPr>
                <a:spLocks noEditPoints="1"/>
              </p:cNvSpPr>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24" name="Rectangle 41"/>
              <p:cNvSpPr>
                <a:spLocks noChangeArrowheads="1"/>
              </p:cNvSpPr>
              <p:nvPr/>
            </p:nvSpPr>
            <p:spPr bwMode="auto">
              <a:xfrm flipV="1">
                <a:off x="693208" y="0"/>
                <a:ext cx="23813" cy="252413"/>
              </a:xfrm>
              <a:prstGeom prst="rect">
                <a:avLst/>
              </a:prstGeom>
              <a:solidFill>
                <a:schemeClr val="tx2">
                  <a:alpha val="80000"/>
                </a:schemeClr>
              </a:solidFill>
              <a:ln>
                <a:noFill/>
              </a:ln>
            </p:spPr>
          </p:sp>
        </p:grpSp>
      </p:grpSp>
      <p:sp>
        <p:nvSpPr>
          <p:cNvPr id="2" name="Title 1"/>
          <p:cNvSpPr>
            <a:spLocks noGrp="1"/>
          </p:cNvSpPr>
          <p:nvPr>
            <p:ph type="title"/>
          </p:nvPr>
        </p:nvSpPr>
        <p:spPr>
          <a:xfrm>
            <a:off x="1143001" y="1007533"/>
            <a:ext cx="9905998" cy="1092200"/>
          </a:xfrm>
        </p:spPr>
        <p:txBody>
          <a:bodyPr>
            <a:normAutofit/>
          </a:bodyPr>
          <a:lstStyle/>
          <a:p>
            <a:pPr algn="ctr"/>
            <a:r>
              <a:rPr lang="en-US" dirty="0">
                <a:latin typeface="Cambria Math" panose="02040503050406030204" pitchFamily="18" charset="0"/>
                <a:ea typeface="Cambria Math" panose="02040503050406030204" pitchFamily="18" charset="0"/>
              </a:rPr>
              <a:t>Introduction</a:t>
            </a:r>
            <a:endParaRPr lang="en-US" dirty="0">
              <a:latin typeface="Cambria Math" panose="02040503050406030204" pitchFamily="18" charset="0"/>
              <a:ea typeface="Cambria Math" panose="02040503050406030204" pitchFamily="18" charset="0"/>
            </a:endParaRPr>
          </a:p>
        </p:txBody>
      </p:sp>
      <p:sp>
        <p:nvSpPr>
          <p:cNvPr id="4" name="Content Placeholder 3"/>
          <p:cNvSpPr>
            <a:spLocks noGrp="1"/>
          </p:cNvSpPr>
          <p:nvPr>
            <p:ph idx="1"/>
          </p:nvPr>
        </p:nvSpPr>
        <p:spPr>
          <a:xfrm>
            <a:off x="1143001" y="2252134"/>
            <a:ext cx="9905999" cy="3454399"/>
          </a:xfrm>
        </p:spPr>
        <p:txBody>
          <a:bodyPr anchor="ctr">
            <a:normAutofit/>
          </a:bodyPr>
          <a:lstStyle/>
          <a:p>
            <a:r>
              <a:rPr lang="en-US" sz="2000" dirty="0">
                <a:latin typeface="Cambria Math" panose="02040503050406030204" pitchFamily="18" charset="0"/>
                <a:ea typeface="Cambria Math" panose="02040503050406030204" pitchFamily="18" charset="0"/>
              </a:rPr>
              <a:t>In the present time, face recognition is a popular and important technology integrated in many applications such as payment, door unlock, video monitoring systems, etc. A face recognition system is a technology that can identify and verify people from digital images and </a:t>
            </a:r>
            <a:r>
              <a:rPr lang="en-US" sz="2000" dirty="0" err="1">
                <a:latin typeface="Cambria Math" panose="02040503050406030204" pitchFamily="18" charset="0"/>
                <a:ea typeface="Cambria Math" panose="02040503050406030204" pitchFamily="18" charset="0"/>
              </a:rPr>
              <a:t>footage.So</a:t>
            </a:r>
            <a:r>
              <a:rPr lang="en-US" sz="2000" dirty="0">
                <a:latin typeface="Cambria Math" panose="02040503050406030204" pitchFamily="18" charset="0"/>
                <a:ea typeface="Cambria Math" panose="02040503050406030204" pitchFamily="18" charset="0"/>
              </a:rPr>
              <a:t> we decided to use the  same face recognition approaches for web authentication for improving the security in websites and bringing a new approach in web authentication</a:t>
            </a:r>
            <a:r>
              <a:rPr lang="en-US" sz="1600" dirty="0"/>
              <a:t>.</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n-US" dirty="0">
                <a:latin typeface="Cambria Math" panose="02040503050406030204" pitchFamily="18" charset="0"/>
                <a:ea typeface="Cambria Math" panose="02040503050406030204" pitchFamily="18" charset="0"/>
              </a:rPr>
              <a:t>Advantages</a:t>
            </a:r>
            <a:endParaRPr lang="en-US" dirty="0">
              <a:latin typeface="Cambria Math" panose="02040503050406030204" pitchFamily="18" charset="0"/>
              <a:ea typeface="Cambria Math" panose="02040503050406030204" pitchFamily="18" charset="0"/>
            </a:endParaRPr>
          </a:p>
        </p:txBody>
      </p:sp>
      <p:sp>
        <p:nvSpPr>
          <p:cNvPr id="274" name="Content Placeholder 10"/>
          <p:cNvSpPr>
            <a:spLocks noGrp="1"/>
          </p:cNvSpPr>
          <p:nvPr>
            <p:ph idx="4294967295"/>
          </p:nvPr>
        </p:nvSpPr>
        <p:spPr>
          <a:xfrm>
            <a:off x="2351088" y="2249488"/>
            <a:ext cx="9840912" cy="3541712"/>
          </a:xfrm>
        </p:spPr>
        <p:txBody>
          <a:bodyPr anchor="t">
            <a:normAutofit/>
          </a:bodyPr>
          <a:lstStyle/>
          <a:p>
            <a:r>
              <a:rPr lang="en-US" sz="2800" b="0" i="0" dirty="0">
                <a:effectLst/>
                <a:latin typeface="Cambria Math" panose="02040503050406030204" pitchFamily="18" charset="0"/>
                <a:ea typeface="Cambria Math" panose="02040503050406030204" pitchFamily="18" charset="0"/>
              </a:rPr>
              <a:t>Protection against password list and phishing</a:t>
            </a:r>
            <a:endParaRPr lang="en-US" sz="2800" b="0" i="0" dirty="0">
              <a:effectLst/>
              <a:latin typeface="Cambria Math" panose="02040503050406030204" pitchFamily="18" charset="0"/>
              <a:ea typeface="Cambria Math" panose="02040503050406030204" pitchFamily="18" charset="0"/>
            </a:endParaRPr>
          </a:p>
          <a:p>
            <a:r>
              <a:rPr lang="en-US" sz="2800" b="0" i="0" dirty="0">
                <a:effectLst/>
                <a:latin typeface="Cambria Math" panose="02040503050406030204" pitchFamily="18" charset="0"/>
                <a:ea typeface="Cambria Math" panose="02040503050406030204" pitchFamily="18" charset="0"/>
              </a:rPr>
              <a:t>Password theft is not possible with facial authentication</a:t>
            </a:r>
            <a:endParaRPr lang="en-US" sz="2800" b="0" i="0" dirty="0">
              <a:effectLst/>
              <a:latin typeface="Cambria Math" panose="02040503050406030204" pitchFamily="18" charset="0"/>
              <a:ea typeface="Cambria Math" panose="02040503050406030204" pitchFamily="18" charset="0"/>
            </a:endParaRPr>
          </a:p>
          <a:p>
            <a:r>
              <a:rPr lang="en-US" sz="2800" b="0" i="0" dirty="0">
                <a:effectLst/>
                <a:latin typeface="Cambria Math" panose="02040503050406030204" pitchFamily="18" charset="0"/>
                <a:ea typeface="Cambria Math" panose="02040503050406030204" pitchFamily="18" charset="0"/>
              </a:rPr>
              <a:t> It protects against brute force attacks</a:t>
            </a:r>
            <a:endParaRPr lang="en-US" sz="2800" b="0" i="0" dirty="0">
              <a:effectLst/>
              <a:latin typeface="Cambria Math" panose="02040503050406030204" pitchFamily="18" charset="0"/>
              <a:ea typeface="Cambria Math" panose="02040503050406030204" pitchFamily="18" charset="0"/>
            </a:endParaRPr>
          </a:p>
          <a:p>
            <a:r>
              <a:rPr lang="en-US" sz="2800" b="0" i="0" dirty="0">
                <a:effectLst/>
                <a:latin typeface="Cambria Math" panose="02040503050406030204" pitchFamily="18" charset="0"/>
                <a:ea typeface="Cambria Math" panose="02040503050406030204" pitchFamily="18" charset="0"/>
              </a:rPr>
              <a:t>It enhances your cyber security posture</a:t>
            </a:r>
            <a:endParaRPr lang="en-US" sz="2800" b="0" i="0" dirty="0">
              <a:effectLst/>
              <a:latin typeface="Cambria Math" panose="02040503050406030204" pitchFamily="18" charset="0"/>
              <a:ea typeface="Cambria Math" panose="02040503050406030204" pitchFamily="18" charset="0"/>
            </a:endParaRPr>
          </a:p>
          <a:p>
            <a:r>
              <a:rPr lang="en-US" sz="2800" dirty="0">
                <a:latin typeface="Cambria Math" panose="02040503050406030204" pitchFamily="18" charset="0"/>
                <a:ea typeface="Cambria Math" panose="02040503050406030204" pitchFamily="18" charset="0"/>
              </a:rPr>
              <a:t>User no need to remember any passwords.</a:t>
            </a:r>
            <a:endParaRPr lang="en-US" sz="2800" dirty="0">
              <a:latin typeface="Cambria Math" panose="02040503050406030204" pitchFamily="18" charset="0"/>
              <a:ea typeface="Cambria Math" panose="02040503050406030204" pitchFamily="18" charset="0"/>
            </a:endParaRP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p:nvSpPr>
          <p:cNvPr id="14" name="Title 13"/>
          <p:cNvSpPr>
            <a:spLocks noGrp="1"/>
          </p:cNvSpPr>
          <p:nvPr>
            <p:ph type="title"/>
          </p:nvPr>
        </p:nvSpPr>
        <p:spPr>
          <a:xfrm>
            <a:off x="1141413" y="618518"/>
            <a:ext cx="9905998" cy="921033"/>
          </a:xfrm>
        </p:spPr>
        <p:txBody>
          <a:bodyPr/>
          <a:lstStyle/>
          <a:p>
            <a:r>
              <a:rPr lang="en-US" dirty="0">
                <a:latin typeface="Cambria Math" panose="02040503050406030204" pitchFamily="18" charset="0"/>
                <a:ea typeface="Cambria Math" panose="02040503050406030204" pitchFamily="18" charset="0"/>
              </a:rPr>
              <a:t>Flow Chart:</a:t>
            </a:r>
            <a:endParaRPr lang="en-US" dirty="0">
              <a:latin typeface="Cambria Math" panose="02040503050406030204" pitchFamily="18" charset="0"/>
              <a:ea typeface="Cambria Math" panose="02040503050406030204" pitchFamily="18" charset="0"/>
            </a:endParaRPr>
          </a:p>
        </p:txBody>
      </p:sp>
      <p:pic>
        <p:nvPicPr>
          <p:cNvPr id="3" name="Content Placeholder 2"/>
          <p:cNvPicPr>
            <a:picLocks noGrp="1" noChangeAspect="1"/>
          </p:cNvPicPr>
          <p:nvPr>
            <p:ph idx="4294967295"/>
          </p:nvPr>
        </p:nvPicPr>
        <p:blipFill>
          <a:blip r:embed="rId1"/>
          <a:stretch>
            <a:fillRect/>
          </a:stretch>
        </p:blipFill>
        <p:spPr>
          <a:xfrm>
            <a:off x="3077497" y="1817464"/>
            <a:ext cx="6778417" cy="4928570"/>
          </a:xfrm>
        </p:spPr>
      </p:pic>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duotone>
              <a:schemeClr val="bg2">
                <a:shade val="48000"/>
                <a:hueMod val="106000"/>
                <a:satMod val="140000"/>
                <a:lumMod val="42000"/>
              </a:schemeClr>
              <a:schemeClr val="bg2">
                <a:tint val="98000"/>
                <a:hueMod val="92000"/>
                <a:satMod val="220000"/>
                <a:lumMod val="90000"/>
              </a:schemeClr>
            </a:duotone>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1478570"/>
          </a:xfrm>
        </p:spPr>
        <p:txBody>
          <a:bodyPr>
            <a:normAutofit/>
          </a:bodyPr>
          <a:lstStyle/>
          <a:p>
            <a:r>
              <a:rPr lang="en-US" dirty="0">
                <a:latin typeface="Cambria Math" panose="02040503050406030204" pitchFamily="18" charset="0"/>
                <a:ea typeface="Cambria Math" panose="02040503050406030204" pitchFamily="18" charset="0"/>
              </a:rPr>
              <a:t>Process</a:t>
            </a:r>
            <a:endParaRPr lang="en-US" dirty="0">
              <a:latin typeface="Cambria Math" panose="02040503050406030204" pitchFamily="18" charset="0"/>
              <a:ea typeface="Cambria Math" panose="02040503050406030204" pitchFamily="18" charset="0"/>
            </a:endParaRPr>
          </a:p>
        </p:txBody>
      </p:sp>
      <p:graphicFrame>
        <p:nvGraphicFramePr>
          <p:cNvPr id="6" name="Content Placeholder 5" descr="Smart Art"/>
          <p:cNvGraphicFramePr>
            <a:graphicFrameLocks noGrp="1"/>
          </p:cNvGraphicFramePr>
          <p:nvPr>
            <p:ph idx="1"/>
          </p:nvPr>
        </p:nvGraphicFramePr>
        <p:xfrm>
          <a:off x="1141413" y="1692612"/>
          <a:ext cx="9906000" cy="49416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p:cNvPicPr>
            <a:picLocks noChangeAspect="1"/>
          </p:cNvPicPr>
          <p:nvPr/>
        </p:nvPicPr>
        <p:blipFill>
          <a:blip r:embed="rId7"/>
          <a:stretch>
            <a:fillRect/>
          </a:stretch>
        </p:blipFill>
        <p:spPr>
          <a:xfrm>
            <a:off x="1987420" y="1985760"/>
            <a:ext cx="7940351" cy="358461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Math" panose="02040503050406030204" pitchFamily="18" charset="0"/>
                <a:ea typeface="Cambria Math" panose="02040503050406030204" pitchFamily="18" charset="0"/>
              </a:rPr>
              <a:t>RESULT</a:t>
            </a:r>
            <a:endParaRPr lang="en-US" dirty="0">
              <a:latin typeface="Cambria Math" panose="02040503050406030204" pitchFamily="18" charset="0"/>
              <a:ea typeface="Cambria Math" panose="02040503050406030204" pitchFamily="18" charset="0"/>
            </a:endParaRPr>
          </a:p>
        </p:txBody>
      </p:sp>
      <p:pic>
        <p:nvPicPr>
          <p:cNvPr id="4" name="Picture 3"/>
          <p:cNvPicPr>
            <a:picLocks noChangeAspect="1"/>
          </p:cNvPicPr>
          <p:nvPr/>
        </p:nvPicPr>
        <p:blipFill>
          <a:blip r:embed="rId1"/>
          <a:stretch>
            <a:fillRect/>
          </a:stretch>
        </p:blipFill>
        <p:spPr>
          <a:xfrm>
            <a:off x="2192694" y="1975790"/>
            <a:ext cx="7024096" cy="407977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Math" panose="02040503050406030204" pitchFamily="18" charset="0"/>
                <a:ea typeface="Cambria Math" panose="02040503050406030204" pitchFamily="18" charset="0"/>
              </a:rPr>
              <a:t>Result</a:t>
            </a:r>
            <a:br>
              <a:rPr lang="en-US" dirty="0">
                <a:latin typeface="Cambria Math" panose="02040503050406030204" pitchFamily="18" charset="0"/>
                <a:ea typeface="Cambria Math" panose="02040503050406030204" pitchFamily="18" charset="0"/>
              </a:rPr>
            </a:br>
            <a:endParaRPr lang="en-US" dirty="0">
              <a:latin typeface="Cambria Math" panose="02040503050406030204" pitchFamily="18" charset="0"/>
              <a:ea typeface="Cambria Math" panose="02040503050406030204" pitchFamily="18" charset="0"/>
            </a:endParaRPr>
          </a:p>
        </p:txBody>
      </p:sp>
      <p:pic>
        <p:nvPicPr>
          <p:cNvPr id="4" name="Picture 3"/>
          <p:cNvPicPr>
            <a:picLocks noChangeAspect="1"/>
          </p:cNvPicPr>
          <p:nvPr/>
        </p:nvPicPr>
        <p:blipFill>
          <a:blip r:embed="rId1"/>
          <a:stretch>
            <a:fillRect/>
          </a:stretch>
        </p:blipFill>
        <p:spPr>
          <a:xfrm>
            <a:off x="2295332" y="1936203"/>
            <a:ext cx="7333860" cy="3830115"/>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design</Template>
  <TotalTime>0</TotalTime>
  <Words>2124</Words>
  <Application>WPS Presentation</Application>
  <PresentationFormat>Widescreen</PresentationFormat>
  <Paragraphs>41</Paragraphs>
  <Slides>12</Slides>
  <Notes>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12</vt:i4>
      </vt:variant>
    </vt:vector>
  </HeadingPairs>
  <TitlesOfParts>
    <vt:vector size="22" baseType="lpstr">
      <vt:lpstr>Arial</vt:lpstr>
      <vt:lpstr>SimSun</vt:lpstr>
      <vt:lpstr>Wingdings</vt:lpstr>
      <vt:lpstr>Trebuchet MS</vt:lpstr>
      <vt:lpstr>Cambria Math</vt:lpstr>
      <vt:lpstr>Microsoft YaHei</vt:lpstr>
      <vt:lpstr>Arial Unicode MS</vt:lpstr>
      <vt:lpstr>Tw Cen MT</vt:lpstr>
      <vt:lpstr>Calibri</vt:lpstr>
      <vt:lpstr>Circuit</vt:lpstr>
      <vt:lpstr>Web-Based Facial Authentication System</vt:lpstr>
      <vt:lpstr>Group Members</vt:lpstr>
      <vt:lpstr>Abstarct</vt:lpstr>
      <vt:lpstr>Introduction</vt:lpstr>
      <vt:lpstr>Advantages</vt:lpstr>
      <vt:lpstr>Flow Chart:</vt:lpstr>
      <vt:lpstr>Process</vt:lpstr>
      <vt:lpstr>RESULT</vt:lpstr>
      <vt:lpstr>Result </vt:lpstr>
      <vt:lpstr>GIT HUB </vt:lpstr>
      <vt:lpstr>Conclusion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Web-Based Facial Authentication System</dc:title>
  <dc:creator>Gande   Sai Teja .</dc:creator>
  <cp:lastModifiedBy>Admin</cp:lastModifiedBy>
  <cp:revision>5</cp:revision>
  <dcterms:created xsi:type="dcterms:W3CDTF">2022-11-25T15:30:00Z</dcterms:created>
  <dcterms:modified xsi:type="dcterms:W3CDTF">2022-12-14T07:56:18Z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974CA8DC64AC4DF28B54B93115042DDA</vt:lpwstr>
  </property>
  <property fmtid="{D5CDD505-2E9C-101B-9397-08002B2CF9AE}" pid="4" name="KSOProductBuildVer">
    <vt:lpwstr>1033-11.2.0.11417</vt:lpwstr>
  </property>
</Properties>
</file>